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1" r:id="rId2"/>
    <p:sldId id="292" r:id="rId3"/>
    <p:sldId id="294" r:id="rId4"/>
    <p:sldId id="296" r:id="rId5"/>
    <p:sldId id="297" r:id="rId6"/>
    <p:sldId id="298" r:id="rId7"/>
    <p:sldId id="28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988F"/>
    <a:srgbClr val="00A1E2"/>
    <a:srgbClr val="5B9BD5"/>
    <a:srgbClr val="A2D9F7"/>
    <a:srgbClr val="57A7B3"/>
    <a:srgbClr val="0568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 showGuides="1">
      <p:cViewPr varScale="1">
        <p:scale>
          <a:sx n="121" d="100"/>
          <a:sy n="121" d="100"/>
        </p:scale>
        <p:origin x="132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835C1-876E-4A8E-A275-C6C078A702BC}" type="datetimeFigureOut">
              <a:rPr lang="en-US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DA277-9925-4CEF-88C1-09934E39C99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5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DA277-9925-4CEF-88C1-09934E39C999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2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910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739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4909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0574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2057400"/>
            <a:ext cx="5080000" cy="4114800"/>
          </a:xfrm>
        </p:spPr>
        <p:txBody>
          <a:bodyPr/>
          <a:lstStyle/>
          <a:p>
            <a:pPr lvl="0"/>
            <a:r>
              <a:rPr lang="en-US" noProof="0"/>
              <a:t>Click icon to add online image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A91ABF-FEE8-4AB7-A363-1FFCCAFEE06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46629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2057400"/>
            <a:ext cx="5080000" cy="4114800"/>
          </a:xfrm>
        </p:spPr>
        <p:txBody>
          <a:bodyPr/>
          <a:lstStyle/>
          <a:p>
            <a:pPr lvl="0"/>
            <a:r>
              <a:rPr lang="en-US" noProof="0"/>
              <a:t>Click icon to add online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20574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0575D-416B-4BB4-958A-F5DCFCAF185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8020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48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03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278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656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18"/>
            <a:ext cx="9725891" cy="56164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29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784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995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911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  <p:pic>
        <p:nvPicPr>
          <p:cNvPr id="9" name="Picture 3" descr="C:\Users\VL\Desktop\footer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16" y="6093296"/>
            <a:ext cx="12198916" cy="77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VL\Desktop\logo1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2775" y="5933130"/>
            <a:ext cx="1338425" cy="84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64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57A7B3"/>
          </a:solidFill>
          <a:latin typeface="MagistralC" panose="0200050303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MagistralC" panose="0200050303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A2D9F7"/>
          </a:solidFill>
          <a:latin typeface="MagistralC" panose="0200050303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agistralC" panose="0200050303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agistralC" panose="0200050303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agistralC" panose="0200050303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12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11" Type="http://schemas.openxmlformats.org/officeDocument/2006/relationships/image" Target="../media/image15.png"/><Relationship Id="rId5" Type="http://schemas.openxmlformats.org/officeDocument/2006/relationships/image" Target="../media/image6.png"/><Relationship Id="rId10" Type="http://schemas.openxmlformats.org/officeDocument/2006/relationships/image" Target="../media/image14.png"/><Relationship Id="rId4" Type="http://schemas.openxmlformats.org/officeDocument/2006/relationships/image" Target="../media/image5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148412" y="0"/>
            <a:ext cx="909055" cy="1118269"/>
            <a:chOff x="10943312" y="0"/>
            <a:chExt cx="909055" cy="111826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43312" y="0"/>
              <a:ext cx="909054" cy="748937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10943313" y="748937"/>
              <a:ext cx="9090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b="1" dirty="0">
                  <a:solidFill>
                    <a:srgbClr val="2F575C"/>
                  </a:solidFill>
                  <a:latin typeface="MagistralC" pitchFamily="50" charset="0"/>
                </a:rPr>
                <a:t>PLAN</a:t>
              </a: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169" y="62887"/>
            <a:ext cx="3396088" cy="21107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979" y="0"/>
            <a:ext cx="849739" cy="88876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987" y="-1"/>
            <a:ext cx="863171" cy="888763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1618001" y="4845462"/>
            <a:ext cx="8819264" cy="880217"/>
            <a:chOff x="521293" y="2615010"/>
            <a:chExt cx="8819264" cy="880217"/>
          </a:xfrm>
        </p:grpSpPr>
        <p:sp>
          <p:nvSpPr>
            <p:cNvPr id="14" name="Rectangle 13"/>
            <p:cNvSpPr/>
            <p:nvPr/>
          </p:nvSpPr>
          <p:spPr>
            <a:xfrm>
              <a:off x="521293" y="2615010"/>
              <a:ext cx="1102408" cy="8802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Day 1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623701" y="2615010"/>
              <a:ext cx="1102408" cy="8802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Day 2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238149" y="2615010"/>
              <a:ext cx="1102408" cy="8802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Day 8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135741" y="2615010"/>
              <a:ext cx="1102408" cy="8802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Day 7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33333" y="2615010"/>
              <a:ext cx="1102408" cy="8802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Day 6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30925" y="2615010"/>
              <a:ext cx="1102408" cy="8802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Day 5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28517" y="2615010"/>
              <a:ext cx="1102408" cy="8802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Day 4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726109" y="2615010"/>
              <a:ext cx="1102408" cy="8802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Day 3</a:t>
              </a:r>
            </a:p>
          </p:txBody>
        </p:sp>
      </p:grpSp>
      <p:sp>
        <p:nvSpPr>
          <p:cNvPr id="23" name="Rectangle 22"/>
          <p:cNvSpPr/>
          <p:nvPr/>
        </p:nvSpPr>
        <p:spPr>
          <a:xfrm>
            <a:off x="3699817" y="4236162"/>
            <a:ext cx="905854" cy="410199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A998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38" name="Group 37"/>
          <p:cNvGrpSpPr/>
          <p:nvPr/>
        </p:nvGrpSpPr>
        <p:grpSpPr>
          <a:xfrm>
            <a:off x="4186162" y="2779104"/>
            <a:ext cx="4917847" cy="1867258"/>
            <a:chOff x="4201979" y="1364476"/>
            <a:chExt cx="4917847" cy="1867258"/>
          </a:xfrm>
        </p:grpSpPr>
        <p:sp>
          <p:nvSpPr>
            <p:cNvPr id="24" name="Rectangle 23"/>
            <p:cNvSpPr/>
            <p:nvPr/>
          </p:nvSpPr>
          <p:spPr>
            <a:xfrm>
              <a:off x="4784436" y="2821535"/>
              <a:ext cx="905854" cy="410199"/>
            </a:xfrm>
            <a:prstGeom prst="rect">
              <a:avLst/>
            </a:prstGeom>
            <a:blipFill>
              <a:blip r:embed="rId6"/>
              <a:tile tx="0" ty="0" sx="100000" sy="100000" flip="none" algn="tl"/>
            </a:blipFill>
            <a:ln>
              <a:solidFill>
                <a:srgbClr val="A99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927615" y="2821535"/>
              <a:ext cx="905854" cy="410199"/>
            </a:xfrm>
            <a:prstGeom prst="rect">
              <a:avLst/>
            </a:prstGeom>
            <a:blipFill>
              <a:blip r:embed="rId6"/>
              <a:tile tx="0" ty="0" sx="100000" sy="100000" flip="none" algn="tl"/>
            </a:blipFill>
            <a:ln>
              <a:solidFill>
                <a:srgbClr val="A99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070794" y="2821535"/>
              <a:ext cx="905854" cy="410199"/>
            </a:xfrm>
            <a:prstGeom prst="rect">
              <a:avLst/>
            </a:prstGeom>
            <a:blipFill>
              <a:blip r:embed="rId6"/>
              <a:tile tx="0" ty="0" sx="100000" sy="100000" flip="none" algn="tl"/>
            </a:blipFill>
            <a:ln>
              <a:solidFill>
                <a:srgbClr val="A99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213972" y="2821535"/>
              <a:ext cx="905854" cy="410199"/>
            </a:xfrm>
            <a:prstGeom prst="rect">
              <a:avLst/>
            </a:prstGeom>
            <a:blipFill>
              <a:blip r:embed="rId6"/>
              <a:tile tx="0" ty="0" sx="100000" sy="100000" flip="none" algn="tl"/>
            </a:blipFill>
            <a:ln>
              <a:solidFill>
                <a:srgbClr val="A99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201979" y="2378576"/>
              <a:ext cx="905854" cy="410199"/>
            </a:xfrm>
            <a:prstGeom prst="rect">
              <a:avLst/>
            </a:prstGeom>
            <a:blipFill>
              <a:blip r:embed="rId6"/>
              <a:tile tx="0" ty="0" sx="100000" sy="100000" flip="none" algn="tl"/>
            </a:blipFill>
            <a:ln>
              <a:solidFill>
                <a:srgbClr val="A99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345158" y="2378576"/>
              <a:ext cx="905854" cy="410199"/>
            </a:xfrm>
            <a:prstGeom prst="rect">
              <a:avLst/>
            </a:prstGeom>
            <a:blipFill>
              <a:blip r:embed="rId6"/>
              <a:tile tx="0" ty="0" sx="100000" sy="100000" flip="none" algn="tl"/>
            </a:blipFill>
            <a:ln>
              <a:solidFill>
                <a:srgbClr val="A99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488337" y="2378576"/>
              <a:ext cx="905854" cy="410199"/>
            </a:xfrm>
            <a:prstGeom prst="rect">
              <a:avLst/>
            </a:prstGeom>
            <a:blipFill>
              <a:blip r:embed="rId6"/>
              <a:tile tx="0" ty="0" sx="100000" sy="100000" flip="none" algn="tl"/>
            </a:blipFill>
            <a:ln>
              <a:solidFill>
                <a:srgbClr val="A99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631516" y="2378576"/>
              <a:ext cx="905854" cy="410199"/>
            </a:xfrm>
            <a:prstGeom prst="rect">
              <a:avLst/>
            </a:prstGeom>
            <a:blipFill>
              <a:blip r:embed="rId6"/>
              <a:tile tx="0" ty="0" sx="100000" sy="100000" flip="none" algn="tl"/>
            </a:blipFill>
            <a:ln>
              <a:solidFill>
                <a:srgbClr val="A99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621488" y="1850163"/>
              <a:ext cx="905854" cy="410199"/>
            </a:xfrm>
            <a:prstGeom prst="rect">
              <a:avLst/>
            </a:prstGeom>
            <a:blipFill>
              <a:blip r:embed="rId6"/>
              <a:tile tx="0" ty="0" sx="100000" sy="100000" flip="none" algn="tl"/>
            </a:blipFill>
            <a:ln>
              <a:solidFill>
                <a:srgbClr val="A99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764667" y="1850163"/>
              <a:ext cx="905854" cy="410199"/>
            </a:xfrm>
            <a:prstGeom prst="rect">
              <a:avLst/>
            </a:prstGeom>
            <a:blipFill>
              <a:blip r:embed="rId6"/>
              <a:tile tx="0" ty="0" sx="100000" sy="100000" flip="none" algn="tl"/>
            </a:blipFill>
            <a:ln>
              <a:solidFill>
                <a:srgbClr val="A99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907846" y="1850163"/>
              <a:ext cx="905854" cy="410199"/>
            </a:xfrm>
            <a:prstGeom prst="rect">
              <a:avLst/>
            </a:prstGeom>
            <a:blipFill>
              <a:blip r:embed="rId6"/>
              <a:tile tx="0" ty="0" sx="100000" sy="100000" flip="none" algn="tl"/>
            </a:blipFill>
            <a:ln>
              <a:solidFill>
                <a:srgbClr val="A99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190146" y="1364477"/>
              <a:ext cx="905854" cy="410199"/>
            </a:xfrm>
            <a:prstGeom prst="rect">
              <a:avLst/>
            </a:prstGeom>
            <a:blipFill>
              <a:blip r:embed="rId6"/>
              <a:tile tx="0" ty="0" sx="100000" sy="100000" flip="none" algn="tl"/>
            </a:blipFill>
            <a:ln>
              <a:solidFill>
                <a:srgbClr val="A99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454919" y="1364476"/>
              <a:ext cx="905854" cy="410199"/>
            </a:xfrm>
            <a:prstGeom prst="rect">
              <a:avLst/>
            </a:prstGeom>
            <a:blipFill>
              <a:blip r:embed="rId6"/>
              <a:tile tx="0" ty="0" sx="100000" sy="100000" flip="none" algn="tl"/>
            </a:blipFill>
            <a:ln>
              <a:solidFill>
                <a:srgbClr val="A99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pic>
        <p:nvPicPr>
          <p:cNvPr id="41" name="Picture 4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821" y="2044633"/>
            <a:ext cx="385475" cy="62658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324" y="2135845"/>
            <a:ext cx="385475" cy="62658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227" y="1655854"/>
            <a:ext cx="385475" cy="626583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393" y="2087359"/>
            <a:ext cx="385475" cy="62658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913" y="1695733"/>
            <a:ext cx="385475" cy="626583"/>
          </a:xfrm>
          <a:prstGeom prst="rect">
            <a:avLst/>
          </a:prstGeom>
        </p:spPr>
      </p:pic>
      <p:sp>
        <p:nvSpPr>
          <p:cNvPr id="46" name="Speech Bubble: Oval 45"/>
          <p:cNvSpPr/>
          <p:nvPr/>
        </p:nvSpPr>
        <p:spPr>
          <a:xfrm>
            <a:off x="8032672" y="62887"/>
            <a:ext cx="2282102" cy="1884184"/>
          </a:xfrm>
          <a:prstGeom prst="wedgeEllipseCallout">
            <a:avLst>
              <a:gd name="adj1" fmla="val -46297"/>
              <a:gd name="adj2" fmla="val 51615"/>
            </a:avLst>
          </a:prstGeom>
          <a:solidFill>
            <a:schemeClr val="bg1"/>
          </a:solidFill>
          <a:ln w="38100">
            <a:solidFill>
              <a:srgbClr val="A2D9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Does a picture or imagining how it would work help?</a:t>
            </a:r>
          </a:p>
        </p:txBody>
      </p:sp>
      <p:sp>
        <p:nvSpPr>
          <p:cNvPr id="47" name="Speech Bubble: Oval 46"/>
          <p:cNvSpPr/>
          <p:nvPr/>
        </p:nvSpPr>
        <p:spPr>
          <a:xfrm>
            <a:off x="9296214" y="1749970"/>
            <a:ext cx="2282102" cy="1884184"/>
          </a:xfrm>
          <a:prstGeom prst="wedgeEllipseCallout">
            <a:avLst>
              <a:gd name="adj1" fmla="val -53037"/>
              <a:gd name="adj2" fmla="val 32112"/>
            </a:avLst>
          </a:prstGeom>
          <a:solidFill>
            <a:schemeClr val="bg1"/>
          </a:solidFill>
          <a:ln w="38100">
            <a:solidFill>
              <a:srgbClr val="A2D9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questions do you think of?</a:t>
            </a:r>
          </a:p>
        </p:txBody>
      </p:sp>
      <p:sp>
        <p:nvSpPr>
          <p:cNvPr id="48" name="Speech Bubble: Oval 47"/>
          <p:cNvSpPr/>
          <p:nvPr/>
        </p:nvSpPr>
        <p:spPr>
          <a:xfrm>
            <a:off x="10007361" y="3541600"/>
            <a:ext cx="2282102" cy="1884184"/>
          </a:xfrm>
          <a:prstGeom prst="wedgeEllipseCallout">
            <a:avLst>
              <a:gd name="adj1" fmla="val -53037"/>
              <a:gd name="adj2" fmla="val 32112"/>
            </a:avLst>
          </a:prstGeom>
          <a:solidFill>
            <a:schemeClr val="bg1"/>
          </a:solidFill>
          <a:ln w="38100">
            <a:solidFill>
              <a:srgbClr val="A2D9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operations might work?</a:t>
            </a:r>
          </a:p>
          <a:p>
            <a:pPr algn="ctr"/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Are there parts or groups?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569418" y="2393096"/>
            <a:ext cx="146072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7030A0"/>
                </a:solidFill>
              </a:rPr>
              <a:t>80 bricklayers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631361" y="3602641"/>
            <a:ext cx="146072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A9988F"/>
                </a:solidFill>
              </a:rPr>
              <a:t>80 000 bricks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328050" y="5532611"/>
            <a:ext cx="146072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rgbClr val="5B9BD5"/>
                </a:solidFill>
              </a:rPr>
              <a:t>8 days</a:t>
            </a:r>
          </a:p>
        </p:txBody>
      </p:sp>
    </p:spTree>
    <p:extLst>
      <p:ext uri="{BB962C8B-B14F-4D97-AF65-F5344CB8AC3E}">
        <p14:creationId xmlns:p14="http://schemas.microsoft.com/office/powerpoint/2010/main" val="1850392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148412" y="0"/>
            <a:ext cx="909055" cy="1118269"/>
            <a:chOff x="10943312" y="0"/>
            <a:chExt cx="909055" cy="111826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43312" y="0"/>
              <a:ext cx="909054" cy="748937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10943313" y="748937"/>
              <a:ext cx="9090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b="1" dirty="0">
                  <a:solidFill>
                    <a:srgbClr val="2F575C"/>
                  </a:solidFill>
                  <a:latin typeface="MagistralC" pitchFamily="50" charset="0"/>
                </a:rPr>
                <a:t>PLAN</a:t>
              </a: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169" y="62887"/>
            <a:ext cx="3396088" cy="21107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1667" y="2526643"/>
            <a:ext cx="2065316" cy="2108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536" y="239835"/>
            <a:ext cx="1137859" cy="11616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4108" y="2897023"/>
            <a:ext cx="4577809" cy="2249413"/>
          </a:xfrm>
          <a:prstGeom prst="rect">
            <a:avLst/>
          </a:prstGeom>
        </p:spPr>
      </p:pic>
      <p:sp>
        <p:nvSpPr>
          <p:cNvPr id="10" name="Speech Bubble: Oval 9"/>
          <p:cNvSpPr/>
          <p:nvPr/>
        </p:nvSpPr>
        <p:spPr>
          <a:xfrm>
            <a:off x="5322420" y="2897023"/>
            <a:ext cx="2282102" cy="1884184"/>
          </a:xfrm>
          <a:prstGeom prst="wedgeEllipseCallout">
            <a:avLst>
              <a:gd name="adj1" fmla="val -53037"/>
              <a:gd name="adj2" fmla="val 32112"/>
            </a:avLst>
          </a:prstGeom>
          <a:solidFill>
            <a:schemeClr val="bg1"/>
          </a:solidFill>
          <a:ln w="38100">
            <a:solidFill>
              <a:srgbClr val="A2D9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many bricks </a:t>
            </a:r>
            <a:r>
              <a:rPr lang="en-AU" i="1" dirty="0">
                <a:solidFill>
                  <a:srgbClr val="00A1E2"/>
                </a:solidFill>
              </a:rPr>
              <a:t>per day</a:t>
            </a:r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528560" y="2897023"/>
            <a:ext cx="940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80 000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12365" y="4092010"/>
            <a:ext cx="598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2" name="Oval 11"/>
          <p:cNvSpPr/>
          <p:nvPr/>
        </p:nvSpPr>
        <p:spPr>
          <a:xfrm rot="1468239">
            <a:off x="9295655" y="2234349"/>
            <a:ext cx="896553" cy="2782911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Box 12"/>
          <p:cNvSpPr txBox="1"/>
          <p:nvPr/>
        </p:nvSpPr>
        <p:spPr>
          <a:xfrm>
            <a:off x="8591550" y="4991100"/>
            <a:ext cx="3465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80 000 ÷ 8 = 10 000 per day</a:t>
            </a:r>
          </a:p>
        </p:txBody>
      </p:sp>
    </p:spTree>
    <p:extLst>
      <p:ext uri="{BB962C8B-B14F-4D97-AF65-F5344CB8AC3E}">
        <p14:creationId xmlns:p14="http://schemas.microsoft.com/office/powerpoint/2010/main" val="3820985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961188" y="4364465"/>
            <a:ext cx="905854" cy="4101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A998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11148412" y="0"/>
            <a:ext cx="909055" cy="1118269"/>
            <a:chOff x="10943312" y="0"/>
            <a:chExt cx="909055" cy="111826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43312" y="0"/>
              <a:ext cx="909054" cy="748937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10943313" y="748937"/>
              <a:ext cx="9090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b="1" dirty="0">
                  <a:solidFill>
                    <a:srgbClr val="2F575C"/>
                  </a:solidFill>
                  <a:latin typeface="MagistralC" pitchFamily="50" charset="0"/>
                </a:rPr>
                <a:t>PLAN</a:t>
              </a: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169" y="62887"/>
            <a:ext cx="3396088" cy="21107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979" y="0"/>
            <a:ext cx="849739" cy="88876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987" y="-1"/>
            <a:ext cx="863171" cy="88876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6328" y="2691454"/>
            <a:ext cx="3038475" cy="33028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1" name="TextBox 50"/>
          <p:cNvSpPr txBox="1"/>
          <p:nvPr/>
        </p:nvSpPr>
        <p:spPr>
          <a:xfrm>
            <a:off x="858017" y="4942942"/>
            <a:ext cx="149785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rgbClr val="A9988F"/>
                </a:solidFill>
              </a:rPr>
              <a:t>10 000 bricks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1188" y="3514158"/>
            <a:ext cx="1063071" cy="63435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329" y="2805754"/>
            <a:ext cx="30384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i="1" dirty="0">
                <a:solidFill>
                  <a:schemeClr val="bg1"/>
                </a:solidFill>
              </a:rPr>
              <a:t>In one day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326" y="4342878"/>
            <a:ext cx="30384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i="1" dirty="0">
                <a:solidFill>
                  <a:schemeClr val="bg1"/>
                </a:solidFill>
              </a:rPr>
              <a:t>lay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536117" y="4386051"/>
            <a:ext cx="905854" cy="4101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A998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6" name="Rectangle 65"/>
          <p:cNvSpPr/>
          <p:nvPr/>
        </p:nvSpPr>
        <p:spPr>
          <a:xfrm>
            <a:off x="3641257" y="2713040"/>
            <a:ext cx="3038475" cy="33028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8" name="TextBox 67"/>
          <p:cNvSpPr txBox="1"/>
          <p:nvPr/>
        </p:nvSpPr>
        <p:spPr>
          <a:xfrm>
            <a:off x="4432946" y="4964528"/>
            <a:ext cx="149785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rgbClr val="A9988F"/>
                </a:solidFill>
              </a:rPr>
              <a:t>? bricks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641258" y="2827340"/>
            <a:ext cx="30384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i="1" dirty="0">
                <a:solidFill>
                  <a:schemeClr val="bg1"/>
                </a:solidFill>
              </a:rPr>
              <a:t>In one day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641255" y="4506785"/>
            <a:ext cx="30384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i="1" dirty="0">
                <a:solidFill>
                  <a:schemeClr val="bg1"/>
                </a:solidFill>
              </a:rPr>
              <a:t>lays</a:t>
            </a: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001" y="3299820"/>
            <a:ext cx="385475" cy="626583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4541092" y="4079821"/>
            <a:ext cx="12815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7030A0"/>
                </a:solidFill>
              </a:rPr>
              <a:t>1 bricklayer</a:t>
            </a:r>
          </a:p>
        </p:txBody>
      </p:sp>
      <p:sp>
        <p:nvSpPr>
          <p:cNvPr id="47" name="Speech Bubble: Oval 46"/>
          <p:cNvSpPr/>
          <p:nvPr/>
        </p:nvSpPr>
        <p:spPr>
          <a:xfrm>
            <a:off x="2150844" y="3051528"/>
            <a:ext cx="2282102" cy="1884184"/>
          </a:xfrm>
          <a:prstGeom prst="wedgeEllipseCallout">
            <a:avLst>
              <a:gd name="adj1" fmla="val 49638"/>
              <a:gd name="adj2" fmla="val 35651"/>
            </a:avLst>
          </a:prstGeom>
          <a:solidFill>
            <a:schemeClr val="bg1"/>
          </a:solidFill>
          <a:ln w="38100">
            <a:solidFill>
              <a:srgbClr val="A2D9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many bricks will 1 bricklayer lay per day?</a:t>
            </a:r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242" y="2872131"/>
            <a:ext cx="2065316" cy="2108544"/>
          </a:xfrm>
          <a:prstGeom prst="rect">
            <a:avLst/>
          </a:prstGeom>
        </p:spPr>
      </p:pic>
      <p:sp>
        <p:nvSpPr>
          <p:cNvPr id="75" name="TextBox 74"/>
          <p:cNvSpPr txBox="1"/>
          <p:nvPr/>
        </p:nvSpPr>
        <p:spPr>
          <a:xfrm>
            <a:off x="8795135" y="3242511"/>
            <a:ext cx="940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10 000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477250" y="4322119"/>
            <a:ext cx="514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77" name="Oval 76"/>
          <p:cNvSpPr/>
          <p:nvPr/>
        </p:nvSpPr>
        <p:spPr>
          <a:xfrm rot="1468239">
            <a:off x="8562230" y="2579837"/>
            <a:ext cx="896553" cy="2782911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8" name="TextBox 77"/>
          <p:cNvSpPr txBox="1"/>
          <p:nvPr/>
        </p:nvSpPr>
        <p:spPr>
          <a:xfrm>
            <a:off x="7858125" y="5336588"/>
            <a:ext cx="3465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10 000 ÷ 8 = 125 per day</a:t>
            </a:r>
          </a:p>
        </p:txBody>
      </p:sp>
    </p:spTree>
    <p:extLst>
      <p:ext uri="{BB962C8B-B14F-4D97-AF65-F5344CB8AC3E}">
        <p14:creationId xmlns:p14="http://schemas.microsoft.com/office/powerpoint/2010/main" val="2861895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148412" y="0"/>
            <a:ext cx="909055" cy="1118269"/>
            <a:chOff x="10943312" y="0"/>
            <a:chExt cx="909055" cy="111826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43312" y="0"/>
              <a:ext cx="909054" cy="748937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10943313" y="748937"/>
              <a:ext cx="9090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b="1" dirty="0">
                  <a:solidFill>
                    <a:srgbClr val="2F575C"/>
                  </a:solidFill>
                  <a:latin typeface="MagistralC" pitchFamily="50" charset="0"/>
                </a:rPr>
                <a:t>PLAN</a:t>
              </a: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169" y="62887"/>
            <a:ext cx="3396088" cy="21107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979" y="0"/>
            <a:ext cx="849739" cy="88876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987" y="-1"/>
            <a:ext cx="863171" cy="888763"/>
          </a:xfrm>
          <a:prstGeom prst="rect">
            <a:avLst/>
          </a:prstGeom>
        </p:spPr>
      </p:pic>
      <p:sp>
        <p:nvSpPr>
          <p:cNvPr id="65" name="Rectangle 64"/>
          <p:cNvSpPr/>
          <p:nvPr/>
        </p:nvSpPr>
        <p:spPr>
          <a:xfrm>
            <a:off x="909424" y="4271751"/>
            <a:ext cx="905854" cy="410199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A998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6" name="Rectangle 65"/>
          <p:cNvSpPr/>
          <p:nvPr/>
        </p:nvSpPr>
        <p:spPr>
          <a:xfrm>
            <a:off x="14564" y="2598740"/>
            <a:ext cx="3038475" cy="33028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8" name="TextBox 67"/>
          <p:cNvSpPr txBox="1"/>
          <p:nvPr/>
        </p:nvSpPr>
        <p:spPr>
          <a:xfrm>
            <a:off x="806253" y="4850228"/>
            <a:ext cx="149785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rgbClr val="A9988F"/>
                </a:solidFill>
              </a:rPr>
              <a:t>125 bricks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4565" y="2713040"/>
            <a:ext cx="30384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i="1" dirty="0">
                <a:solidFill>
                  <a:schemeClr val="bg1"/>
                </a:solidFill>
              </a:rPr>
              <a:t>In one day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4562" y="4392485"/>
            <a:ext cx="30384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i="1" dirty="0">
                <a:solidFill>
                  <a:schemeClr val="bg1"/>
                </a:solidFill>
              </a:rPr>
              <a:t>lays</a:t>
            </a: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308" y="3185520"/>
            <a:ext cx="385475" cy="626583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914399" y="3965521"/>
            <a:ext cx="12815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7030A0"/>
                </a:solidFill>
              </a:rPr>
              <a:t>1 bricklayer</a:t>
            </a:r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242" y="2872131"/>
            <a:ext cx="2065316" cy="2108544"/>
          </a:xfrm>
          <a:prstGeom prst="rect">
            <a:avLst/>
          </a:prstGeom>
        </p:spPr>
      </p:pic>
      <p:sp>
        <p:nvSpPr>
          <p:cNvPr id="75" name="TextBox 74"/>
          <p:cNvSpPr txBox="1"/>
          <p:nvPr/>
        </p:nvSpPr>
        <p:spPr>
          <a:xfrm>
            <a:off x="9439275" y="4377605"/>
            <a:ext cx="55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125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477250" y="4322119"/>
            <a:ext cx="514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77" name="Oval 76"/>
          <p:cNvSpPr/>
          <p:nvPr/>
        </p:nvSpPr>
        <p:spPr>
          <a:xfrm rot="5400000">
            <a:off x="8782165" y="3076930"/>
            <a:ext cx="896553" cy="2782911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8" name="TextBox 77"/>
          <p:cNvSpPr txBox="1"/>
          <p:nvPr/>
        </p:nvSpPr>
        <p:spPr>
          <a:xfrm>
            <a:off x="7858125" y="5336588"/>
            <a:ext cx="2415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40 x 125= 5000 bricks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623609" y="4271751"/>
            <a:ext cx="905854" cy="410199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A998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Rectangle 27"/>
          <p:cNvSpPr/>
          <p:nvPr/>
        </p:nvSpPr>
        <p:spPr>
          <a:xfrm>
            <a:off x="3728749" y="2598740"/>
            <a:ext cx="3038475" cy="33028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9" name="TextBox 28"/>
          <p:cNvSpPr txBox="1"/>
          <p:nvPr/>
        </p:nvSpPr>
        <p:spPr>
          <a:xfrm>
            <a:off x="4520438" y="4850228"/>
            <a:ext cx="149785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rgbClr val="A9988F"/>
                </a:solidFill>
              </a:rPr>
              <a:t>? bricks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28750" y="2713040"/>
            <a:ext cx="30384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i="1" dirty="0">
                <a:solidFill>
                  <a:schemeClr val="bg1"/>
                </a:solidFill>
              </a:rPr>
              <a:t>In one day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728747" y="4392485"/>
            <a:ext cx="30384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i="1" dirty="0">
                <a:solidFill>
                  <a:schemeClr val="bg1"/>
                </a:solidFill>
              </a:rPr>
              <a:t>will lay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493" y="3185520"/>
            <a:ext cx="385475" cy="626583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4628584" y="3965521"/>
            <a:ext cx="13897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7030A0"/>
                </a:solidFill>
              </a:rPr>
              <a:t>40 bricklayer</a:t>
            </a:r>
          </a:p>
        </p:txBody>
      </p:sp>
      <p:sp>
        <p:nvSpPr>
          <p:cNvPr id="47" name="Speech Bubble: Oval 46"/>
          <p:cNvSpPr/>
          <p:nvPr/>
        </p:nvSpPr>
        <p:spPr>
          <a:xfrm>
            <a:off x="2150844" y="3051528"/>
            <a:ext cx="2282102" cy="1884184"/>
          </a:xfrm>
          <a:prstGeom prst="wedgeEllipseCallout">
            <a:avLst>
              <a:gd name="adj1" fmla="val 49638"/>
              <a:gd name="adj2" fmla="val 35651"/>
            </a:avLst>
          </a:prstGeom>
          <a:solidFill>
            <a:schemeClr val="bg1"/>
          </a:solidFill>
          <a:ln w="38100">
            <a:solidFill>
              <a:srgbClr val="A2D9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many bricks will 40 bricklayers lay per day?</a:t>
            </a:r>
          </a:p>
        </p:txBody>
      </p:sp>
    </p:spTree>
    <p:extLst>
      <p:ext uri="{BB962C8B-B14F-4D97-AF65-F5344CB8AC3E}">
        <p14:creationId xmlns:p14="http://schemas.microsoft.com/office/powerpoint/2010/main" val="24928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148412" y="0"/>
            <a:ext cx="909055" cy="1118269"/>
            <a:chOff x="10943312" y="0"/>
            <a:chExt cx="909055" cy="111826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43312" y="0"/>
              <a:ext cx="909054" cy="748937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10943313" y="748937"/>
              <a:ext cx="9090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b="1" dirty="0">
                  <a:solidFill>
                    <a:srgbClr val="2F575C"/>
                  </a:solidFill>
                  <a:latin typeface="MagistralC" pitchFamily="50" charset="0"/>
                </a:rPr>
                <a:t>PLAN</a:t>
              </a: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169" y="62887"/>
            <a:ext cx="3396088" cy="21107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979" y="0"/>
            <a:ext cx="849739" cy="88876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987" y="-1"/>
            <a:ext cx="863171" cy="888763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242" y="2872131"/>
            <a:ext cx="2065316" cy="2108544"/>
          </a:xfrm>
          <a:prstGeom prst="rect">
            <a:avLst/>
          </a:prstGeom>
        </p:spPr>
      </p:pic>
      <p:sp>
        <p:nvSpPr>
          <p:cNvPr id="75" name="TextBox 74"/>
          <p:cNvSpPr txBox="1"/>
          <p:nvPr/>
        </p:nvSpPr>
        <p:spPr>
          <a:xfrm>
            <a:off x="9260430" y="4384572"/>
            <a:ext cx="1019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5000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477250" y="4322119"/>
            <a:ext cx="514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77" name="Oval 76"/>
          <p:cNvSpPr/>
          <p:nvPr/>
        </p:nvSpPr>
        <p:spPr>
          <a:xfrm rot="5400000">
            <a:off x="8782165" y="3076930"/>
            <a:ext cx="896553" cy="2782911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8" name="TextBox 77"/>
          <p:cNvSpPr txBox="1"/>
          <p:nvPr/>
        </p:nvSpPr>
        <p:spPr>
          <a:xfrm>
            <a:off x="7858125" y="5336588"/>
            <a:ext cx="2415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4 x 5000 = 20 000 bricks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-2" y="2670694"/>
            <a:ext cx="3038477" cy="3302849"/>
            <a:chOff x="-2" y="2670694"/>
            <a:chExt cx="3038477" cy="3302849"/>
          </a:xfrm>
        </p:grpSpPr>
        <p:sp>
          <p:nvSpPr>
            <p:cNvPr id="27" name="Rectangle 26"/>
            <p:cNvSpPr/>
            <p:nvPr/>
          </p:nvSpPr>
          <p:spPr>
            <a:xfrm>
              <a:off x="894860" y="4343705"/>
              <a:ext cx="905854" cy="410199"/>
            </a:xfrm>
            <a:prstGeom prst="rect">
              <a:avLst/>
            </a:prstGeom>
            <a:blipFill>
              <a:blip r:embed="rId7"/>
              <a:tile tx="0" ty="0" sx="100000" sy="100000" flip="none" algn="tl"/>
            </a:blipFill>
            <a:ln>
              <a:solidFill>
                <a:srgbClr val="A998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0" y="2670694"/>
              <a:ext cx="3038475" cy="33028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91689" y="4922182"/>
              <a:ext cx="149785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>
                  <a:solidFill>
                    <a:srgbClr val="A9988F"/>
                  </a:solidFill>
                </a:rPr>
                <a:t>5000 bricks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" y="2784994"/>
              <a:ext cx="30384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2000" i="1" dirty="0">
                  <a:solidFill>
                    <a:schemeClr val="bg1"/>
                  </a:solidFill>
                </a:rPr>
                <a:t>In one day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-2" y="4464439"/>
              <a:ext cx="30384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2000" i="1" dirty="0">
                  <a:solidFill>
                    <a:schemeClr val="bg1"/>
                  </a:solidFill>
                </a:rPr>
                <a:t>will lay</a:t>
              </a:r>
            </a:p>
          </p:txBody>
        </p: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1744" y="3257474"/>
              <a:ext cx="385475" cy="626583"/>
            </a:xfrm>
            <a:prstGeom prst="rect">
              <a:avLst/>
            </a:prstGeom>
          </p:spPr>
        </p:pic>
        <p:sp>
          <p:nvSpPr>
            <p:cNvPr id="33" name="TextBox 32"/>
            <p:cNvSpPr txBox="1"/>
            <p:nvPr/>
          </p:nvSpPr>
          <p:spPr>
            <a:xfrm>
              <a:off x="899835" y="4037475"/>
              <a:ext cx="138971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AU" dirty="0">
                  <a:solidFill>
                    <a:srgbClr val="7030A0"/>
                  </a:solidFill>
                </a:rPr>
                <a:t>40 bricklayer</a:t>
              </a: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44618" y="2833955"/>
            <a:ext cx="1153133" cy="12521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61041" y="2836750"/>
            <a:ext cx="1153131" cy="12521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44618" y="4198305"/>
            <a:ext cx="1175085" cy="12759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88711" y="4198305"/>
            <a:ext cx="1153133" cy="1252104"/>
          </a:xfrm>
          <a:prstGeom prst="rect">
            <a:avLst/>
          </a:prstGeom>
        </p:spPr>
      </p:pic>
      <p:sp>
        <p:nvSpPr>
          <p:cNvPr id="47" name="Speech Bubble: Oval 46"/>
          <p:cNvSpPr/>
          <p:nvPr/>
        </p:nvSpPr>
        <p:spPr>
          <a:xfrm>
            <a:off x="2713962" y="3138345"/>
            <a:ext cx="2282102" cy="1884184"/>
          </a:xfrm>
          <a:prstGeom prst="wedgeEllipseCallout">
            <a:avLst>
              <a:gd name="adj1" fmla="val 49638"/>
              <a:gd name="adj2" fmla="val 35651"/>
            </a:avLst>
          </a:prstGeom>
          <a:solidFill>
            <a:schemeClr val="bg1"/>
          </a:solidFill>
          <a:ln w="38100">
            <a:solidFill>
              <a:srgbClr val="A2D9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many bricks will 40 bricklayers lay in 4 day?</a:t>
            </a:r>
          </a:p>
        </p:txBody>
      </p:sp>
    </p:spTree>
    <p:extLst>
      <p:ext uri="{BB962C8B-B14F-4D97-AF65-F5344CB8AC3E}">
        <p14:creationId xmlns:p14="http://schemas.microsoft.com/office/powerpoint/2010/main" val="1700102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169" y="62887"/>
            <a:ext cx="3396088" cy="21107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340" y="1838324"/>
            <a:ext cx="2467320" cy="2562583"/>
          </a:xfrm>
          <a:prstGeom prst="rect">
            <a:avLst/>
          </a:prstGeom>
        </p:spPr>
      </p:pic>
      <p:sp>
        <p:nvSpPr>
          <p:cNvPr id="5" name="Speech Bubble: Oval 4"/>
          <p:cNvSpPr/>
          <p:nvPr/>
        </p:nvSpPr>
        <p:spPr>
          <a:xfrm>
            <a:off x="8294469" y="176176"/>
            <a:ext cx="2649756" cy="2166974"/>
          </a:xfrm>
          <a:prstGeom prst="wedgeEllipseCallout">
            <a:avLst>
              <a:gd name="adj1" fmla="val -94358"/>
              <a:gd name="adj2" fmla="val 45256"/>
            </a:avLst>
          </a:prstGeom>
          <a:solidFill>
            <a:schemeClr val="bg1"/>
          </a:solidFill>
          <a:ln w="38100">
            <a:solidFill>
              <a:srgbClr val="A2D9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lot of people think the answer is 40 000.</a:t>
            </a:r>
          </a:p>
          <a:p>
            <a:pPr algn="ctr"/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is faulty about their thinking?</a:t>
            </a:r>
          </a:p>
        </p:txBody>
      </p:sp>
    </p:spTree>
    <p:extLst>
      <p:ext uri="{BB962C8B-B14F-4D97-AF65-F5344CB8AC3E}">
        <p14:creationId xmlns:p14="http://schemas.microsoft.com/office/powerpoint/2010/main" val="557746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/>
          <p:cNvSpPr/>
          <p:nvPr/>
        </p:nvSpPr>
        <p:spPr>
          <a:xfrm>
            <a:off x="1803164" y="311065"/>
            <a:ext cx="8722907" cy="5400877"/>
          </a:xfrm>
          <a:prstGeom prst="roundRect">
            <a:avLst/>
          </a:prstGeom>
          <a:noFill/>
          <a:ln w="57150">
            <a:solidFill>
              <a:srgbClr val="57A7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2003898" y="356630"/>
            <a:ext cx="8385242" cy="123110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/>
              <a:t>Bricks (Secondary)</a:t>
            </a:r>
          </a:p>
          <a:p>
            <a:endParaRPr lang="en-US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192862" y="1163782"/>
            <a:ext cx="7943509" cy="44161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AU" sz="1800" dirty="0"/>
              <a:t>On a building site, 80 bricklayers lay 80 000 bricks in eight days. How many bricks do 40 bricklayers lay in 4 days?</a:t>
            </a:r>
          </a:p>
          <a:p>
            <a:pPr marL="0" indent="0">
              <a:buNone/>
            </a:pPr>
            <a:endParaRPr lang="en-AU" sz="1400" dirty="0"/>
          </a:p>
          <a:p>
            <a:pPr marL="0" indent="0">
              <a:buNone/>
            </a:pPr>
            <a:r>
              <a:rPr lang="en-AU" b="1" dirty="0">
                <a:solidFill>
                  <a:srgbClr val="FF0000"/>
                </a:solidFill>
              </a:rPr>
              <a:t>Identify the steps</a:t>
            </a:r>
          </a:p>
          <a:p>
            <a:pPr marL="0" indent="0">
              <a:buNone/>
            </a:pPr>
            <a:endParaRPr lang="en-AU" sz="1400" dirty="0"/>
          </a:p>
          <a:p>
            <a:pPr marL="0" indent="0">
              <a:buNone/>
            </a:pPr>
            <a:r>
              <a:rPr lang="en-AU" dirty="0">
                <a:solidFill>
                  <a:schemeClr val="tx1"/>
                </a:solidFill>
              </a:rPr>
              <a:t>Step 1: Calculate bricks laid by 40 bricklayers in same time (8 days)</a:t>
            </a:r>
          </a:p>
          <a:p>
            <a:pPr marL="0" indent="0">
              <a:buNone/>
            </a:pPr>
            <a:r>
              <a:rPr lang="en-AU" dirty="0">
                <a:solidFill>
                  <a:schemeClr val="tx1"/>
                </a:solidFill>
              </a:rPr>
              <a:t>Step 2: Divide your answer in half due to half the time (4 days)</a:t>
            </a:r>
          </a:p>
          <a:p>
            <a:pPr marL="0" indent="0">
              <a:buNone/>
            </a:pPr>
            <a:endParaRPr lang="en-A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AU" dirty="0">
                <a:solidFill>
                  <a:schemeClr val="tx1"/>
                </a:solidFill>
              </a:rPr>
              <a:t>Step 1: 80 bricklayers = 80 000 bricks</a:t>
            </a:r>
          </a:p>
          <a:p>
            <a:pPr marL="0" indent="0">
              <a:buNone/>
            </a:pPr>
            <a:r>
              <a:rPr lang="en-AU" dirty="0">
                <a:solidFill>
                  <a:schemeClr val="tx1"/>
                </a:solidFill>
              </a:rPr>
              <a:t>40 bricklayers = 40 000 bricks</a:t>
            </a:r>
          </a:p>
          <a:p>
            <a:pPr marL="0" indent="0">
              <a:buNone/>
            </a:pPr>
            <a:endParaRPr lang="en-A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AU" dirty="0">
                <a:solidFill>
                  <a:schemeClr val="tx1"/>
                </a:solidFill>
              </a:rPr>
              <a:t>Step 2: 40 000 bricks ÷ 2 = 20 000 bricks</a:t>
            </a:r>
          </a:p>
          <a:p>
            <a:pPr marL="0" indent="0">
              <a:buNone/>
            </a:pPr>
            <a:endParaRPr lang="en-A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AU" b="1" dirty="0">
                <a:solidFill>
                  <a:schemeClr val="tx1"/>
                </a:solidFill>
              </a:rPr>
              <a:t>So, 40 bricklayers would lay 20 000 bricks in 4 days.</a:t>
            </a:r>
          </a:p>
          <a:p>
            <a:pPr marL="0" indent="0">
              <a:buNone/>
            </a:pP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6869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122375DC-3E2B-4B23-A3F8-0FB181310EFE}" vid="{CD2A3CA6-7736-4921-BF8A-F111A2DDE5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4922</TotalTime>
  <Words>300</Words>
  <Application>Microsoft Office PowerPoint</Application>
  <PresentationFormat>Widescreen</PresentationFormat>
  <Paragraphs>73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MagistralC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Geebung State School</dc:title>
  <dc:creator>Margaret Buckle</dc:creator>
  <cp:lastModifiedBy>LearningYou Admin</cp:lastModifiedBy>
  <cp:revision>75</cp:revision>
  <dcterms:created xsi:type="dcterms:W3CDTF">2016-10-27T01:26:31Z</dcterms:created>
  <dcterms:modified xsi:type="dcterms:W3CDTF">2017-04-24T03:47:26Z</dcterms:modified>
</cp:coreProperties>
</file>